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1" r:id="rId1"/>
  </p:sldMasterIdLst>
  <p:sldIdLst>
    <p:sldId id="256" r:id="rId2"/>
    <p:sldId id="284" r:id="rId3"/>
    <p:sldId id="285" r:id="rId4"/>
    <p:sldId id="258" r:id="rId5"/>
    <p:sldId id="259" r:id="rId6"/>
    <p:sldId id="260" r:id="rId7"/>
    <p:sldId id="261" r:id="rId8"/>
    <p:sldId id="277" r:id="rId9"/>
    <p:sldId id="262" r:id="rId10"/>
    <p:sldId id="278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37"/>
    <p:restoredTop sz="94676"/>
  </p:normalViewPr>
  <p:slideViewPr>
    <p:cSldViewPr snapToGrid="0" snapToObjects="1">
      <p:cViewPr varScale="1">
        <p:scale>
          <a:sx n="121" d="100"/>
          <a:sy n="121" d="100"/>
        </p:scale>
        <p:origin x="2488" y="4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28E247-E56A-47E9-9B54-4DC5470C5028}" type="doc">
      <dgm:prSet loTypeId="urn:microsoft.com/office/officeart/2005/8/layout/vList2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A151357-6DA6-46A2-8D9F-414D6EDA2010}">
      <dgm:prSet/>
      <dgm:spPr/>
      <dgm:t>
        <a:bodyPr/>
        <a:lstStyle/>
        <a:p>
          <a:r>
            <a:rPr lang="en-US" dirty="0"/>
            <a:t>Cables </a:t>
          </a:r>
        </a:p>
        <a:p>
          <a:r>
            <a:rPr lang="en-US" dirty="0"/>
            <a:t>Your Phone</a:t>
          </a:r>
        </a:p>
        <a:p>
          <a:r>
            <a:rPr lang="en-US" dirty="0"/>
            <a:t>The Internet</a:t>
          </a:r>
        </a:p>
      </dgm:t>
    </dgm:pt>
    <dgm:pt modelId="{C8173FC4-2404-4B26-B916-95FAA13163A9}" type="parTrans" cxnId="{14E89F4E-C2F2-4C6F-B86D-9A2019877756}">
      <dgm:prSet/>
      <dgm:spPr/>
      <dgm:t>
        <a:bodyPr/>
        <a:lstStyle/>
        <a:p>
          <a:endParaRPr lang="en-US"/>
        </a:p>
      </dgm:t>
    </dgm:pt>
    <dgm:pt modelId="{D93A851E-A982-434A-BDC8-7BB6B9C4BEB1}" type="sibTrans" cxnId="{14E89F4E-C2F2-4C6F-B86D-9A2019877756}">
      <dgm:prSet/>
      <dgm:spPr/>
      <dgm:t>
        <a:bodyPr/>
        <a:lstStyle/>
        <a:p>
          <a:endParaRPr lang="en-US"/>
        </a:p>
      </dgm:t>
    </dgm:pt>
    <dgm:pt modelId="{71ED1922-741B-8745-9EBB-931A4A1605FB}" type="pres">
      <dgm:prSet presAssocID="{1C28E247-E56A-47E9-9B54-4DC5470C5028}" presName="linear" presStyleCnt="0">
        <dgm:presLayoutVars>
          <dgm:animLvl val="lvl"/>
          <dgm:resizeHandles val="exact"/>
        </dgm:presLayoutVars>
      </dgm:prSet>
      <dgm:spPr/>
    </dgm:pt>
    <dgm:pt modelId="{A21A5843-D113-784B-B486-298076BF9544}" type="pres">
      <dgm:prSet presAssocID="{1A151357-6DA6-46A2-8D9F-414D6EDA2010}" presName="parentText" presStyleLbl="node1" presStyleIdx="0" presStyleCnt="1" custLinFactX="3897" custLinFactNeighborX="100000" custLinFactNeighborY="-29832">
        <dgm:presLayoutVars>
          <dgm:chMax val="0"/>
          <dgm:bulletEnabled val="1"/>
        </dgm:presLayoutVars>
      </dgm:prSet>
      <dgm:spPr/>
    </dgm:pt>
  </dgm:ptLst>
  <dgm:cxnLst>
    <dgm:cxn modelId="{4DC9EF45-1536-EB40-8BF0-8B3062DA3572}" type="presOf" srcId="{1C28E247-E56A-47E9-9B54-4DC5470C5028}" destId="{71ED1922-741B-8745-9EBB-931A4A1605FB}" srcOrd="0" destOrd="0" presId="urn:microsoft.com/office/officeart/2005/8/layout/vList2"/>
    <dgm:cxn modelId="{14E89F4E-C2F2-4C6F-B86D-9A2019877756}" srcId="{1C28E247-E56A-47E9-9B54-4DC5470C5028}" destId="{1A151357-6DA6-46A2-8D9F-414D6EDA2010}" srcOrd="0" destOrd="0" parTransId="{C8173FC4-2404-4B26-B916-95FAA13163A9}" sibTransId="{D93A851E-A982-434A-BDC8-7BB6B9C4BEB1}"/>
    <dgm:cxn modelId="{86574AEA-A3BB-4442-9E9D-08A84334886A}" type="presOf" srcId="{1A151357-6DA6-46A2-8D9F-414D6EDA2010}" destId="{A21A5843-D113-784B-B486-298076BF9544}" srcOrd="0" destOrd="0" presId="urn:microsoft.com/office/officeart/2005/8/layout/vList2"/>
    <dgm:cxn modelId="{75E56B72-E543-7B4D-8C09-8A4616E4649A}" type="presParOf" srcId="{71ED1922-741B-8745-9EBB-931A4A1605FB}" destId="{A21A5843-D113-784B-B486-298076BF954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1A5843-D113-784B-B486-298076BF9544}">
      <dsp:nvSpPr>
        <dsp:cNvPr id="0" name=""/>
        <dsp:cNvSpPr/>
      </dsp:nvSpPr>
      <dsp:spPr>
        <a:xfrm>
          <a:off x="0" y="0"/>
          <a:ext cx="3723049" cy="29600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Cables </a:t>
          </a:r>
        </a:p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Your Phone</a:t>
          </a:r>
        </a:p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The Internet</a:t>
          </a:r>
        </a:p>
      </dsp:txBody>
      <dsp:txXfrm>
        <a:off x="144500" y="144500"/>
        <a:ext cx="3434049" cy="26710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2063115" y="630937"/>
            <a:ext cx="5230368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92" y="1098388"/>
            <a:ext cx="7738814" cy="4394988"/>
          </a:xfrm>
        </p:spPr>
        <p:txBody>
          <a:bodyPr anchor="ctr">
            <a:noAutofit/>
          </a:bodyPr>
          <a:lstStyle>
            <a:lvl1pPr algn="ctr">
              <a:defRPr sz="7500" spc="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284" y="5979197"/>
            <a:ext cx="6034030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500" b="1" i="0" cap="all" spc="300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892" y="6375679"/>
            <a:ext cx="174729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5249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00414" y="6375679"/>
            <a:ext cx="1747292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21682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649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911" y="382386"/>
            <a:ext cx="1771930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4" y="382386"/>
            <a:ext cx="5809517" cy="560040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962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332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2110979" cy="6858000"/>
          </a:xfrm>
          <a:custGeom>
            <a:avLst/>
            <a:gdLst/>
            <a:ahLst/>
            <a:cxnLst/>
            <a:rect l="0" t="0" r="r" b="b"/>
            <a:pathLst>
              <a:path w="1773" h="4320">
                <a:moveTo>
                  <a:pt x="0" y="0"/>
                </a:moveTo>
                <a:lnTo>
                  <a:pt x="891" y="0"/>
                </a:lnTo>
                <a:lnTo>
                  <a:pt x="906" y="56"/>
                </a:lnTo>
                <a:lnTo>
                  <a:pt x="921" y="111"/>
                </a:lnTo>
                <a:lnTo>
                  <a:pt x="938" y="165"/>
                </a:lnTo>
                <a:lnTo>
                  <a:pt x="957" y="217"/>
                </a:lnTo>
                <a:lnTo>
                  <a:pt x="980" y="266"/>
                </a:lnTo>
                <a:lnTo>
                  <a:pt x="1007" y="312"/>
                </a:lnTo>
                <a:lnTo>
                  <a:pt x="1036" y="351"/>
                </a:lnTo>
                <a:lnTo>
                  <a:pt x="1069" y="387"/>
                </a:lnTo>
                <a:lnTo>
                  <a:pt x="1105" y="422"/>
                </a:lnTo>
                <a:lnTo>
                  <a:pt x="1145" y="456"/>
                </a:lnTo>
                <a:lnTo>
                  <a:pt x="1185" y="487"/>
                </a:lnTo>
                <a:lnTo>
                  <a:pt x="1227" y="520"/>
                </a:lnTo>
                <a:lnTo>
                  <a:pt x="1270" y="551"/>
                </a:lnTo>
                <a:lnTo>
                  <a:pt x="1311" y="584"/>
                </a:lnTo>
                <a:lnTo>
                  <a:pt x="1352" y="617"/>
                </a:lnTo>
                <a:lnTo>
                  <a:pt x="1390" y="651"/>
                </a:lnTo>
                <a:lnTo>
                  <a:pt x="1425" y="687"/>
                </a:lnTo>
                <a:lnTo>
                  <a:pt x="1456" y="725"/>
                </a:lnTo>
                <a:lnTo>
                  <a:pt x="1484" y="765"/>
                </a:lnTo>
                <a:lnTo>
                  <a:pt x="1505" y="808"/>
                </a:lnTo>
                <a:lnTo>
                  <a:pt x="1521" y="856"/>
                </a:lnTo>
                <a:lnTo>
                  <a:pt x="1530" y="907"/>
                </a:lnTo>
                <a:lnTo>
                  <a:pt x="1534" y="960"/>
                </a:lnTo>
                <a:lnTo>
                  <a:pt x="1534" y="1013"/>
                </a:lnTo>
                <a:lnTo>
                  <a:pt x="1530" y="1068"/>
                </a:lnTo>
                <a:lnTo>
                  <a:pt x="1523" y="1125"/>
                </a:lnTo>
                <a:lnTo>
                  <a:pt x="1515" y="1181"/>
                </a:lnTo>
                <a:lnTo>
                  <a:pt x="1508" y="1237"/>
                </a:lnTo>
                <a:lnTo>
                  <a:pt x="1501" y="1293"/>
                </a:lnTo>
                <a:lnTo>
                  <a:pt x="1496" y="1350"/>
                </a:lnTo>
                <a:lnTo>
                  <a:pt x="1494" y="1405"/>
                </a:lnTo>
                <a:lnTo>
                  <a:pt x="1497" y="1458"/>
                </a:lnTo>
                <a:lnTo>
                  <a:pt x="1504" y="1511"/>
                </a:lnTo>
                <a:lnTo>
                  <a:pt x="1517" y="1560"/>
                </a:lnTo>
                <a:lnTo>
                  <a:pt x="1535" y="1610"/>
                </a:lnTo>
                <a:lnTo>
                  <a:pt x="1557" y="1659"/>
                </a:lnTo>
                <a:lnTo>
                  <a:pt x="1583" y="1708"/>
                </a:lnTo>
                <a:lnTo>
                  <a:pt x="1611" y="1757"/>
                </a:lnTo>
                <a:lnTo>
                  <a:pt x="1640" y="1807"/>
                </a:lnTo>
                <a:lnTo>
                  <a:pt x="1669" y="1855"/>
                </a:lnTo>
                <a:lnTo>
                  <a:pt x="1696" y="1905"/>
                </a:lnTo>
                <a:lnTo>
                  <a:pt x="1721" y="1954"/>
                </a:lnTo>
                <a:lnTo>
                  <a:pt x="1742" y="2006"/>
                </a:lnTo>
                <a:lnTo>
                  <a:pt x="1759" y="2057"/>
                </a:lnTo>
                <a:lnTo>
                  <a:pt x="1769" y="2108"/>
                </a:lnTo>
                <a:lnTo>
                  <a:pt x="1773" y="2160"/>
                </a:lnTo>
                <a:lnTo>
                  <a:pt x="1769" y="2212"/>
                </a:lnTo>
                <a:lnTo>
                  <a:pt x="1759" y="2263"/>
                </a:lnTo>
                <a:lnTo>
                  <a:pt x="1742" y="2314"/>
                </a:lnTo>
                <a:lnTo>
                  <a:pt x="1721" y="2366"/>
                </a:lnTo>
                <a:lnTo>
                  <a:pt x="1696" y="2415"/>
                </a:lnTo>
                <a:lnTo>
                  <a:pt x="1669" y="2465"/>
                </a:lnTo>
                <a:lnTo>
                  <a:pt x="1640" y="2513"/>
                </a:lnTo>
                <a:lnTo>
                  <a:pt x="1611" y="2563"/>
                </a:lnTo>
                <a:lnTo>
                  <a:pt x="1583" y="2612"/>
                </a:lnTo>
                <a:lnTo>
                  <a:pt x="1557" y="2661"/>
                </a:lnTo>
                <a:lnTo>
                  <a:pt x="1535" y="2710"/>
                </a:lnTo>
                <a:lnTo>
                  <a:pt x="1517" y="2760"/>
                </a:lnTo>
                <a:lnTo>
                  <a:pt x="1504" y="2809"/>
                </a:lnTo>
                <a:lnTo>
                  <a:pt x="1497" y="2862"/>
                </a:lnTo>
                <a:lnTo>
                  <a:pt x="1494" y="2915"/>
                </a:lnTo>
                <a:lnTo>
                  <a:pt x="1496" y="2970"/>
                </a:lnTo>
                <a:lnTo>
                  <a:pt x="1501" y="3027"/>
                </a:lnTo>
                <a:lnTo>
                  <a:pt x="1508" y="3083"/>
                </a:lnTo>
                <a:lnTo>
                  <a:pt x="1515" y="3139"/>
                </a:lnTo>
                <a:lnTo>
                  <a:pt x="1523" y="3195"/>
                </a:lnTo>
                <a:lnTo>
                  <a:pt x="1530" y="3252"/>
                </a:lnTo>
                <a:lnTo>
                  <a:pt x="1534" y="3307"/>
                </a:lnTo>
                <a:lnTo>
                  <a:pt x="1534" y="3360"/>
                </a:lnTo>
                <a:lnTo>
                  <a:pt x="1530" y="3413"/>
                </a:lnTo>
                <a:lnTo>
                  <a:pt x="1521" y="3464"/>
                </a:lnTo>
                <a:lnTo>
                  <a:pt x="1505" y="3512"/>
                </a:lnTo>
                <a:lnTo>
                  <a:pt x="1484" y="3555"/>
                </a:lnTo>
                <a:lnTo>
                  <a:pt x="1456" y="3595"/>
                </a:lnTo>
                <a:lnTo>
                  <a:pt x="1425" y="3633"/>
                </a:lnTo>
                <a:lnTo>
                  <a:pt x="1390" y="3669"/>
                </a:lnTo>
                <a:lnTo>
                  <a:pt x="1352" y="3703"/>
                </a:lnTo>
                <a:lnTo>
                  <a:pt x="1311" y="3736"/>
                </a:lnTo>
                <a:lnTo>
                  <a:pt x="1270" y="3769"/>
                </a:lnTo>
                <a:lnTo>
                  <a:pt x="1227" y="3800"/>
                </a:lnTo>
                <a:lnTo>
                  <a:pt x="1185" y="3833"/>
                </a:lnTo>
                <a:lnTo>
                  <a:pt x="1145" y="3864"/>
                </a:lnTo>
                <a:lnTo>
                  <a:pt x="1105" y="3898"/>
                </a:lnTo>
                <a:lnTo>
                  <a:pt x="1069" y="3933"/>
                </a:lnTo>
                <a:lnTo>
                  <a:pt x="1036" y="3969"/>
                </a:lnTo>
                <a:lnTo>
                  <a:pt x="1007" y="4008"/>
                </a:lnTo>
                <a:lnTo>
                  <a:pt x="980" y="4054"/>
                </a:lnTo>
                <a:lnTo>
                  <a:pt x="957" y="4103"/>
                </a:lnTo>
                <a:lnTo>
                  <a:pt x="938" y="4155"/>
                </a:lnTo>
                <a:lnTo>
                  <a:pt x="921" y="4209"/>
                </a:lnTo>
                <a:lnTo>
                  <a:pt x="906" y="4264"/>
                </a:lnTo>
                <a:lnTo>
                  <a:pt x="891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197" y="1073889"/>
            <a:ext cx="6140303" cy="4064627"/>
          </a:xfrm>
        </p:spPr>
        <p:txBody>
          <a:bodyPr anchor="b">
            <a:normAutofit/>
          </a:bodyPr>
          <a:lstStyle>
            <a:lvl1pPr>
              <a:defRPr sz="6300" spc="6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2198" y="5159782"/>
            <a:ext cx="5263116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500" b="1" i="0" cap="all" spc="300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27410" y="6375679"/>
            <a:ext cx="1120460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298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56825" y="6375679"/>
            <a:ext cx="1115675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reeform 11"/>
          <p:cNvSpPr/>
          <p:nvPr/>
        </p:nvSpPr>
        <p:spPr bwMode="auto">
          <a:xfrm>
            <a:off x="655786" y="0"/>
            <a:ext cx="1234679" cy="6858000"/>
          </a:xfrm>
          <a:custGeom>
            <a:avLst/>
            <a:gdLst/>
            <a:ahLst/>
            <a:cxnLst/>
            <a:rect l="0" t="0" r="r" b="b"/>
            <a:pathLst>
              <a:path w="1037" h="4320">
                <a:moveTo>
                  <a:pt x="0" y="0"/>
                </a:moveTo>
                <a:lnTo>
                  <a:pt x="171" y="0"/>
                </a:lnTo>
                <a:lnTo>
                  <a:pt x="188" y="55"/>
                </a:lnTo>
                <a:lnTo>
                  <a:pt x="204" y="110"/>
                </a:lnTo>
                <a:lnTo>
                  <a:pt x="220" y="166"/>
                </a:lnTo>
                <a:lnTo>
                  <a:pt x="234" y="223"/>
                </a:lnTo>
                <a:lnTo>
                  <a:pt x="251" y="278"/>
                </a:lnTo>
                <a:lnTo>
                  <a:pt x="269" y="331"/>
                </a:lnTo>
                <a:lnTo>
                  <a:pt x="292" y="381"/>
                </a:lnTo>
                <a:lnTo>
                  <a:pt x="319" y="427"/>
                </a:lnTo>
                <a:lnTo>
                  <a:pt x="349" y="466"/>
                </a:lnTo>
                <a:lnTo>
                  <a:pt x="382" y="503"/>
                </a:lnTo>
                <a:lnTo>
                  <a:pt x="420" y="537"/>
                </a:lnTo>
                <a:lnTo>
                  <a:pt x="460" y="571"/>
                </a:lnTo>
                <a:lnTo>
                  <a:pt x="502" y="603"/>
                </a:lnTo>
                <a:lnTo>
                  <a:pt x="544" y="635"/>
                </a:lnTo>
                <a:lnTo>
                  <a:pt x="587" y="668"/>
                </a:lnTo>
                <a:lnTo>
                  <a:pt x="628" y="700"/>
                </a:lnTo>
                <a:lnTo>
                  <a:pt x="667" y="734"/>
                </a:lnTo>
                <a:lnTo>
                  <a:pt x="703" y="771"/>
                </a:lnTo>
                <a:lnTo>
                  <a:pt x="736" y="808"/>
                </a:lnTo>
                <a:lnTo>
                  <a:pt x="763" y="848"/>
                </a:lnTo>
                <a:lnTo>
                  <a:pt x="786" y="893"/>
                </a:lnTo>
                <a:lnTo>
                  <a:pt x="800" y="937"/>
                </a:lnTo>
                <a:lnTo>
                  <a:pt x="809" y="986"/>
                </a:lnTo>
                <a:lnTo>
                  <a:pt x="813" y="1034"/>
                </a:lnTo>
                <a:lnTo>
                  <a:pt x="812" y="1085"/>
                </a:lnTo>
                <a:lnTo>
                  <a:pt x="808" y="1136"/>
                </a:lnTo>
                <a:lnTo>
                  <a:pt x="803" y="1189"/>
                </a:lnTo>
                <a:lnTo>
                  <a:pt x="796" y="1242"/>
                </a:lnTo>
                <a:lnTo>
                  <a:pt x="788" y="1295"/>
                </a:lnTo>
                <a:lnTo>
                  <a:pt x="782" y="1348"/>
                </a:lnTo>
                <a:lnTo>
                  <a:pt x="778" y="1401"/>
                </a:lnTo>
                <a:lnTo>
                  <a:pt x="775" y="1452"/>
                </a:lnTo>
                <a:lnTo>
                  <a:pt x="778" y="1502"/>
                </a:lnTo>
                <a:lnTo>
                  <a:pt x="784" y="1551"/>
                </a:lnTo>
                <a:lnTo>
                  <a:pt x="797" y="1602"/>
                </a:lnTo>
                <a:lnTo>
                  <a:pt x="817" y="1652"/>
                </a:lnTo>
                <a:lnTo>
                  <a:pt x="841" y="1702"/>
                </a:lnTo>
                <a:lnTo>
                  <a:pt x="868" y="1752"/>
                </a:lnTo>
                <a:lnTo>
                  <a:pt x="896" y="1801"/>
                </a:lnTo>
                <a:lnTo>
                  <a:pt x="926" y="1851"/>
                </a:lnTo>
                <a:lnTo>
                  <a:pt x="953" y="1901"/>
                </a:lnTo>
                <a:lnTo>
                  <a:pt x="980" y="1952"/>
                </a:lnTo>
                <a:lnTo>
                  <a:pt x="1003" y="2003"/>
                </a:lnTo>
                <a:lnTo>
                  <a:pt x="1021" y="2054"/>
                </a:lnTo>
                <a:lnTo>
                  <a:pt x="1031" y="2106"/>
                </a:lnTo>
                <a:lnTo>
                  <a:pt x="1037" y="2160"/>
                </a:lnTo>
                <a:lnTo>
                  <a:pt x="1031" y="2214"/>
                </a:lnTo>
                <a:lnTo>
                  <a:pt x="1021" y="2266"/>
                </a:lnTo>
                <a:lnTo>
                  <a:pt x="1003" y="2317"/>
                </a:lnTo>
                <a:lnTo>
                  <a:pt x="980" y="2368"/>
                </a:lnTo>
                <a:lnTo>
                  <a:pt x="953" y="2419"/>
                </a:lnTo>
                <a:lnTo>
                  <a:pt x="926" y="2469"/>
                </a:lnTo>
                <a:lnTo>
                  <a:pt x="896" y="2519"/>
                </a:lnTo>
                <a:lnTo>
                  <a:pt x="868" y="2568"/>
                </a:lnTo>
                <a:lnTo>
                  <a:pt x="841" y="2618"/>
                </a:lnTo>
                <a:lnTo>
                  <a:pt x="817" y="2668"/>
                </a:lnTo>
                <a:lnTo>
                  <a:pt x="797" y="2718"/>
                </a:lnTo>
                <a:lnTo>
                  <a:pt x="784" y="2769"/>
                </a:lnTo>
                <a:lnTo>
                  <a:pt x="778" y="2818"/>
                </a:lnTo>
                <a:lnTo>
                  <a:pt x="775" y="2868"/>
                </a:lnTo>
                <a:lnTo>
                  <a:pt x="778" y="2919"/>
                </a:lnTo>
                <a:lnTo>
                  <a:pt x="782" y="2972"/>
                </a:lnTo>
                <a:lnTo>
                  <a:pt x="788" y="3025"/>
                </a:lnTo>
                <a:lnTo>
                  <a:pt x="796" y="3078"/>
                </a:lnTo>
                <a:lnTo>
                  <a:pt x="803" y="3131"/>
                </a:lnTo>
                <a:lnTo>
                  <a:pt x="808" y="3184"/>
                </a:lnTo>
                <a:lnTo>
                  <a:pt x="812" y="3235"/>
                </a:lnTo>
                <a:lnTo>
                  <a:pt x="813" y="3286"/>
                </a:lnTo>
                <a:lnTo>
                  <a:pt x="809" y="3334"/>
                </a:lnTo>
                <a:lnTo>
                  <a:pt x="800" y="3383"/>
                </a:lnTo>
                <a:lnTo>
                  <a:pt x="786" y="3427"/>
                </a:lnTo>
                <a:lnTo>
                  <a:pt x="763" y="3472"/>
                </a:lnTo>
                <a:lnTo>
                  <a:pt x="736" y="3512"/>
                </a:lnTo>
                <a:lnTo>
                  <a:pt x="703" y="3549"/>
                </a:lnTo>
                <a:lnTo>
                  <a:pt x="667" y="3586"/>
                </a:lnTo>
                <a:lnTo>
                  <a:pt x="628" y="3620"/>
                </a:lnTo>
                <a:lnTo>
                  <a:pt x="587" y="3652"/>
                </a:lnTo>
                <a:lnTo>
                  <a:pt x="544" y="3685"/>
                </a:lnTo>
                <a:lnTo>
                  <a:pt x="502" y="3717"/>
                </a:lnTo>
                <a:lnTo>
                  <a:pt x="460" y="3749"/>
                </a:lnTo>
                <a:lnTo>
                  <a:pt x="420" y="3783"/>
                </a:lnTo>
                <a:lnTo>
                  <a:pt x="382" y="3817"/>
                </a:lnTo>
                <a:lnTo>
                  <a:pt x="349" y="3854"/>
                </a:lnTo>
                <a:lnTo>
                  <a:pt x="319" y="3893"/>
                </a:lnTo>
                <a:lnTo>
                  <a:pt x="292" y="3939"/>
                </a:lnTo>
                <a:lnTo>
                  <a:pt x="269" y="3989"/>
                </a:lnTo>
                <a:lnTo>
                  <a:pt x="251" y="4042"/>
                </a:lnTo>
                <a:lnTo>
                  <a:pt x="234" y="4097"/>
                </a:lnTo>
                <a:lnTo>
                  <a:pt x="220" y="4154"/>
                </a:lnTo>
                <a:lnTo>
                  <a:pt x="204" y="4210"/>
                </a:lnTo>
                <a:lnTo>
                  <a:pt x="188" y="4265"/>
                </a:lnTo>
                <a:lnTo>
                  <a:pt x="171" y="4320"/>
                </a:lnTo>
                <a:lnTo>
                  <a:pt x="0" y="4320"/>
                </a:lnTo>
                <a:lnTo>
                  <a:pt x="17" y="4278"/>
                </a:lnTo>
                <a:lnTo>
                  <a:pt x="33" y="4232"/>
                </a:lnTo>
                <a:lnTo>
                  <a:pt x="46" y="4183"/>
                </a:lnTo>
                <a:lnTo>
                  <a:pt x="60" y="4131"/>
                </a:lnTo>
                <a:lnTo>
                  <a:pt x="75" y="4075"/>
                </a:lnTo>
                <a:lnTo>
                  <a:pt x="90" y="4019"/>
                </a:lnTo>
                <a:lnTo>
                  <a:pt x="109" y="3964"/>
                </a:lnTo>
                <a:lnTo>
                  <a:pt x="129" y="3909"/>
                </a:lnTo>
                <a:lnTo>
                  <a:pt x="156" y="3855"/>
                </a:lnTo>
                <a:lnTo>
                  <a:pt x="186" y="3804"/>
                </a:lnTo>
                <a:lnTo>
                  <a:pt x="222" y="3756"/>
                </a:lnTo>
                <a:lnTo>
                  <a:pt x="261" y="3713"/>
                </a:lnTo>
                <a:lnTo>
                  <a:pt x="303" y="3672"/>
                </a:lnTo>
                <a:lnTo>
                  <a:pt x="348" y="3634"/>
                </a:lnTo>
                <a:lnTo>
                  <a:pt x="392" y="3599"/>
                </a:lnTo>
                <a:lnTo>
                  <a:pt x="438" y="3565"/>
                </a:lnTo>
                <a:lnTo>
                  <a:pt x="482" y="3531"/>
                </a:lnTo>
                <a:lnTo>
                  <a:pt x="523" y="3499"/>
                </a:lnTo>
                <a:lnTo>
                  <a:pt x="561" y="3466"/>
                </a:lnTo>
                <a:lnTo>
                  <a:pt x="594" y="3434"/>
                </a:lnTo>
                <a:lnTo>
                  <a:pt x="620" y="3400"/>
                </a:lnTo>
                <a:lnTo>
                  <a:pt x="638" y="3367"/>
                </a:lnTo>
                <a:lnTo>
                  <a:pt x="647" y="3336"/>
                </a:lnTo>
                <a:lnTo>
                  <a:pt x="652" y="3302"/>
                </a:lnTo>
                <a:lnTo>
                  <a:pt x="654" y="3265"/>
                </a:lnTo>
                <a:lnTo>
                  <a:pt x="651" y="3224"/>
                </a:lnTo>
                <a:lnTo>
                  <a:pt x="647" y="3181"/>
                </a:lnTo>
                <a:lnTo>
                  <a:pt x="642" y="3137"/>
                </a:lnTo>
                <a:lnTo>
                  <a:pt x="637" y="3091"/>
                </a:lnTo>
                <a:lnTo>
                  <a:pt x="626" y="3021"/>
                </a:lnTo>
                <a:lnTo>
                  <a:pt x="620" y="2952"/>
                </a:lnTo>
                <a:lnTo>
                  <a:pt x="616" y="2881"/>
                </a:lnTo>
                <a:lnTo>
                  <a:pt x="618" y="2809"/>
                </a:lnTo>
                <a:lnTo>
                  <a:pt x="628" y="2737"/>
                </a:lnTo>
                <a:lnTo>
                  <a:pt x="642" y="2681"/>
                </a:lnTo>
                <a:lnTo>
                  <a:pt x="661" y="2626"/>
                </a:lnTo>
                <a:lnTo>
                  <a:pt x="685" y="2574"/>
                </a:lnTo>
                <a:lnTo>
                  <a:pt x="711" y="2521"/>
                </a:lnTo>
                <a:lnTo>
                  <a:pt x="739" y="2472"/>
                </a:lnTo>
                <a:lnTo>
                  <a:pt x="767" y="2423"/>
                </a:lnTo>
                <a:lnTo>
                  <a:pt x="791" y="2381"/>
                </a:lnTo>
                <a:lnTo>
                  <a:pt x="813" y="2342"/>
                </a:lnTo>
                <a:lnTo>
                  <a:pt x="834" y="2303"/>
                </a:lnTo>
                <a:lnTo>
                  <a:pt x="851" y="2265"/>
                </a:lnTo>
                <a:lnTo>
                  <a:pt x="864" y="2228"/>
                </a:lnTo>
                <a:lnTo>
                  <a:pt x="873" y="2194"/>
                </a:lnTo>
                <a:lnTo>
                  <a:pt x="876" y="2160"/>
                </a:lnTo>
                <a:lnTo>
                  <a:pt x="873" y="2126"/>
                </a:lnTo>
                <a:lnTo>
                  <a:pt x="864" y="2092"/>
                </a:lnTo>
                <a:lnTo>
                  <a:pt x="851" y="2055"/>
                </a:lnTo>
                <a:lnTo>
                  <a:pt x="834" y="2017"/>
                </a:lnTo>
                <a:lnTo>
                  <a:pt x="813" y="1978"/>
                </a:lnTo>
                <a:lnTo>
                  <a:pt x="791" y="1939"/>
                </a:lnTo>
                <a:lnTo>
                  <a:pt x="767" y="1897"/>
                </a:lnTo>
                <a:lnTo>
                  <a:pt x="739" y="1848"/>
                </a:lnTo>
                <a:lnTo>
                  <a:pt x="711" y="1799"/>
                </a:lnTo>
                <a:lnTo>
                  <a:pt x="685" y="1746"/>
                </a:lnTo>
                <a:lnTo>
                  <a:pt x="661" y="1694"/>
                </a:lnTo>
                <a:lnTo>
                  <a:pt x="642" y="1639"/>
                </a:lnTo>
                <a:lnTo>
                  <a:pt x="628" y="1583"/>
                </a:lnTo>
                <a:lnTo>
                  <a:pt x="618" y="1511"/>
                </a:lnTo>
                <a:lnTo>
                  <a:pt x="616" y="1439"/>
                </a:lnTo>
                <a:lnTo>
                  <a:pt x="620" y="1368"/>
                </a:lnTo>
                <a:lnTo>
                  <a:pt x="626" y="1299"/>
                </a:lnTo>
                <a:lnTo>
                  <a:pt x="637" y="1229"/>
                </a:lnTo>
                <a:lnTo>
                  <a:pt x="642" y="1183"/>
                </a:lnTo>
                <a:lnTo>
                  <a:pt x="647" y="1139"/>
                </a:lnTo>
                <a:lnTo>
                  <a:pt x="651" y="1096"/>
                </a:lnTo>
                <a:lnTo>
                  <a:pt x="654" y="1055"/>
                </a:lnTo>
                <a:lnTo>
                  <a:pt x="652" y="1018"/>
                </a:lnTo>
                <a:lnTo>
                  <a:pt x="647" y="984"/>
                </a:lnTo>
                <a:lnTo>
                  <a:pt x="638" y="953"/>
                </a:lnTo>
                <a:lnTo>
                  <a:pt x="620" y="920"/>
                </a:lnTo>
                <a:lnTo>
                  <a:pt x="594" y="886"/>
                </a:lnTo>
                <a:lnTo>
                  <a:pt x="561" y="854"/>
                </a:lnTo>
                <a:lnTo>
                  <a:pt x="523" y="822"/>
                </a:lnTo>
                <a:lnTo>
                  <a:pt x="482" y="789"/>
                </a:lnTo>
                <a:lnTo>
                  <a:pt x="438" y="755"/>
                </a:lnTo>
                <a:lnTo>
                  <a:pt x="392" y="721"/>
                </a:lnTo>
                <a:lnTo>
                  <a:pt x="348" y="686"/>
                </a:lnTo>
                <a:lnTo>
                  <a:pt x="303" y="648"/>
                </a:lnTo>
                <a:lnTo>
                  <a:pt x="261" y="607"/>
                </a:lnTo>
                <a:lnTo>
                  <a:pt x="222" y="564"/>
                </a:lnTo>
                <a:lnTo>
                  <a:pt x="186" y="516"/>
                </a:lnTo>
                <a:lnTo>
                  <a:pt x="156" y="465"/>
                </a:lnTo>
                <a:lnTo>
                  <a:pt x="129" y="411"/>
                </a:lnTo>
                <a:lnTo>
                  <a:pt x="109" y="356"/>
                </a:lnTo>
                <a:lnTo>
                  <a:pt x="90" y="301"/>
                </a:lnTo>
                <a:lnTo>
                  <a:pt x="75" y="245"/>
                </a:lnTo>
                <a:lnTo>
                  <a:pt x="60" y="189"/>
                </a:lnTo>
                <a:lnTo>
                  <a:pt x="46" y="137"/>
                </a:lnTo>
                <a:lnTo>
                  <a:pt x="33" y="88"/>
                </a:lnTo>
                <a:lnTo>
                  <a:pt x="17" y="4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110979" cy="6858000"/>
            <a:chOff x="0" y="0"/>
            <a:chExt cx="2110979" cy="6858000"/>
          </a:xfrm>
        </p:grpSpPr>
        <p:sp>
          <p:nvSpPr>
            <p:cNvPr id="9" name="Freeform 8" title="left scallop shape"/>
            <p:cNvSpPr/>
            <p:nvPr/>
          </p:nvSpPr>
          <p:spPr bwMode="auto">
            <a:xfrm>
              <a:off x="0" y="0"/>
              <a:ext cx="2110979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11" title="left scallop inline"/>
            <p:cNvSpPr/>
            <p:nvPr/>
          </p:nvSpPr>
          <p:spPr bwMode="auto">
            <a:xfrm>
              <a:off x="655786" y="0"/>
              <a:ext cx="1234679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028912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2286000"/>
            <a:ext cx="3593592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5846" y="2286000"/>
            <a:ext cx="3593592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7112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381001"/>
            <a:ext cx="7629525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1832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1832" y="2909102"/>
            <a:ext cx="361188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5398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5398" y="2909102"/>
            <a:ext cx="361188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458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91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953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4" y="457200"/>
            <a:ext cx="2319086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cap="all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788" y="920377"/>
            <a:ext cx="4618814" cy="49851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4" y="1741336"/>
            <a:ext cx="2319086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3789" y="6375679"/>
            <a:ext cx="925016" cy="348462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8261" y="6375679"/>
            <a:ext cx="924342" cy="345796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53854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2598" y="1"/>
            <a:ext cx="5516689" cy="68579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3" y="457200"/>
            <a:ext cx="2319088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3" y="1741336"/>
            <a:ext cx="2319088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4463" y="6375679"/>
            <a:ext cx="924342" cy="348462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56153" y="6375679"/>
            <a:ext cx="947460" cy="345796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26160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8758" y="382385"/>
            <a:ext cx="763374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8" y="2286002"/>
            <a:ext cx="763374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8758" y="6375679"/>
            <a:ext cx="174729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1/26/26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75679"/>
            <a:ext cx="30861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6375679"/>
            <a:ext cx="211454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 title="right edge border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Freeform 5"/>
          <p:cNvSpPr/>
          <p:nvPr/>
        </p:nvSpPr>
        <p:spPr bwMode="auto">
          <a:xfrm>
            <a:off x="1" y="0"/>
            <a:ext cx="679090" cy="6858000"/>
          </a:xfrm>
          <a:custGeom>
            <a:avLst/>
            <a:gdLst/>
            <a:ahLst/>
            <a:cxnLst/>
            <a:rect l="0" t="0" r="r" b="b"/>
            <a:pathLst>
              <a:path w="211" h="2160">
                <a:moveTo>
                  <a:pt x="155" y="1728"/>
                </a:moveTo>
                <a:cubicBezTo>
                  <a:pt x="155" y="1620"/>
                  <a:pt x="211" y="1620"/>
                  <a:pt x="211" y="1512"/>
                </a:cubicBezTo>
                <a:cubicBezTo>
                  <a:pt x="211" y="1404"/>
                  <a:pt x="155" y="1404"/>
                  <a:pt x="155" y="1296"/>
                </a:cubicBezTo>
                <a:cubicBezTo>
                  <a:pt x="155" y="1188"/>
                  <a:pt x="211" y="1188"/>
                  <a:pt x="211" y="1080"/>
                </a:cubicBezTo>
                <a:cubicBezTo>
                  <a:pt x="211" y="972"/>
                  <a:pt x="155" y="972"/>
                  <a:pt x="155" y="864"/>
                </a:cubicBezTo>
                <a:cubicBezTo>
                  <a:pt x="155" y="756"/>
                  <a:pt x="211" y="756"/>
                  <a:pt x="211" y="648"/>
                </a:cubicBezTo>
                <a:cubicBezTo>
                  <a:pt x="211" y="540"/>
                  <a:pt x="155" y="540"/>
                  <a:pt x="155" y="432"/>
                </a:cubicBezTo>
                <a:cubicBezTo>
                  <a:pt x="155" y="324"/>
                  <a:pt x="211" y="324"/>
                  <a:pt x="211" y="216"/>
                </a:cubicBezTo>
                <a:cubicBezTo>
                  <a:pt x="211" y="108"/>
                  <a:pt x="155" y="108"/>
                  <a:pt x="15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160"/>
                  <a:pt x="0" y="2160"/>
                  <a:pt x="0" y="2160"/>
                </a:cubicBezTo>
                <a:cubicBezTo>
                  <a:pt x="155" y="2160"/>
                  <a:pt x="155" y="2160"/>
                  <a:pt x="155" y="2160"/>
                </a:cubicBezTo>
                <a:cubicBezTo>
                  <a:pt x="155" y="2052"/>
                  <a:pt x="211" y="2052"/>
                  <a:pt x="211" y="1944"/>
                </a:cubicBezTo>
                <a:cubicBezTo>
                  <a:pt x="211" y="1836"/>
                  <a:pt x="155" y="1836"/>
                  <a:pt x="155" y="17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591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2" r:id="rId1"/>
    <p:sldLayoutId id="2147484133" r:id="rId2"/>
    <p:sldLayoutId id="2147484134" r:id="rId3"/>
    <p:sldLayoutId id="2147484135" r:id="rId4"/>
    <p:sldLayoutId id="2147484136" r:id="rId5"/>
    <p:sldLayoutId id="2147484137" r:id="rId6"/>
    <p:sldLayoutId id="2147484138" r:id="rId7"/>
    <p:sldLayoutId id="2147484139" r:id="rId8"/>
    <p:sldLayoutId id="2147484140" r:id="rId9"/>
    <p:sldLayoutId id="2147484141" r:id="rId10"/>
    <p:sldLayoutId id="214748414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5100" kern="1200" cap="all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594">
          <p15:clr>
            <a:srgbClr val="F26B43"/>
          </p15:clr>
        </p15:guide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pos="5400">
          <p15:clr>
            <a:srgbClr val="F26B43"/>
          </p15:clr>
        </p15:guide>
        <p15:guide id="4" orient="horz" pos="4008">
          <p15:clr>
            <a:srgbClr val="F26B43"/>
          </p15:clr>
        </p15:guide>
        <p15:guide id="5" orient="horz" pos="1440">
          <p15:clr>
            <a:srgbClr val="F26B43"/>
          </p15:clr>
        </p15:guide>
        <p15:guide id="6" orient="horz" pos="3720">
          <p15:clr>
            <a:srgbClr val="F26B43"/>
          </p15:clr>
        </p15:guide>
        <p15:guide id="7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3B3D315-2706-4149-873C-331EDFAFE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758" y="949642"/>
            <a:ext cx="3661817" cy="1492132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/>
            <a:r>
              <a:rPr lang="en-US" sz="3200" kern="1200" dirty="0">
                <a:latin typeface="+mj-lt"/>
                <a:ea typeface="+mj-ea"/>
                <a:cs typeface="+mj-cs"/>
              </a:rPr>
              <a:t>How Your Digital World Really Works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04E398-086D-467C-B390-9F9079FA7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20E344BB-E23E-4198-B2C7-8E752C6A9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92605" y="613446"/>
            <a:ext cx="3926681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9FF1987-5052-126F-CB80-9454DACAE1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3899686"/>
              </p:ext>
            </p:extLst>
          </p:nvPr>
        </p:nvGraphicFramePr>
        <p:xfrm>
          <a:off x="938758" y="2667000"/>
          <a:ext cx="3723049" cy="3212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352C88F-D72E-8368-DBCC-BEBCBE3194CF}"/>
              </a:ext>
            </a:extLst>
          </p:cNvPr>
          <p:cNvSpPr txBox="1"/>
          <p:nvPr/>
        </p:nvSpPr>
        <p:spPr>
          <a:xfrm>
            <a:off x="5547922" y="2270712"/>
            <a:ext cx="241604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  Steve </a:t>
            </a:r>
          </a:p>
          <a:p>
            <a:r>
              <a:rPr lang="en-US" sz="4800" dirty="0"/>
              <a:t>Schofield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2F1C9-B949-604D-512C-2F05C43D7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7523D7-B339-820D-FE7C-A9AF6D64E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69" y="420061"/>
            <a:ext cx="8900862" cy="601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933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Your Phone Is a Tiny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What things did the phone replace?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</a:rPr>
              <a:t>Flashlight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</a:rPr>
              <a:t>Alarm Clock</a:t>
            </a:r>
          </a:p>
          <a:p>
            <a:r>
              <a:rPr sz="2800" dirty="0"/>
              <a:t>Your phone contains a brain, memory, storage, power, and sensors.</a:t>
            </a:r>
            <a:endParaRPr lang="en-US" sz="2800" dirty="0"/>
          </a:p>
          <a:p>
            <a:r>
              <a:rPr lang="en-US" sz="2800" dirty="0"/>
              <a:t>What components does your phone have?</a:t>
            </a:r>
          </a:p>
          <a:p>
            <a:endParaRPr sz="2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CPU (The Brain)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Central Processing Unit</a:t>
            </a:r>
          </a:p>
          <a:p>
            <a:r>
              <a:rPr sz="2800" dirty="0"/>
              <a:t>Runs apps, games, and processes videos.</a:t>
            </a:r>
          </a:p>
          <a:p>
            <a:r>
              <a:rPr sz="2800" dirty="0"/>
              <a:t>Faster CPU = smoother performance.</a:t>
            </a:r>
            <a:endParaRPr lang="en-US" sz="2800" dirty="0"/>
          </a:p>
          <a:p>
            <a:r>
              <a:rPr lang="en-US" sz="2800" dirty="0" err="1"/>
              <a:t>Antennia</a:t>
            </a:r>
            <a:r>
              <a:rPr lang="en-US" sz="2800" dirty="0"/>
              <a:t> = connects to cellular (</a:t>
            </a:r>
            <a:r>
              <a:rPr lang="en-US" sz="2800" dirty="0" err="1"/>
              <a:t>wifi</a:t>
            </a:r>
            <a:r>
              <a:rPr lang="en-US" sz="2800" dirty="0"/>
              <a:t>)</a:t>
            </a:r>
            <a:endParaRPr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RAM (Short-Term Memory)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Random Access Memory</a:t>
            </a:r>
          </a:p>
          <a:p>
            <a:r>
              <a:rPr sz="2800" dirty="0"/>
              <a:t>Helps run multiple apps and switch between them.</a:t>
            </a:r>
          </a:p>
          <a:p>
            <a:r>
              <a:rPr sz="2800" dirty="0"/>
              <a:t>More RAM = fewer slowdowns.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Storage (Long-Term Memory)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/>
              <a:t>Holds photos, videos, messages, and apps.</a:t>
            </a:r>
          </a:p>
          <a:p>
            <a:r>
              <a:rPr sz="2800" dirty="0"/>
              <a:t>Full storage can slow your phone.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Sensors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8758" y="1632204"/>
            <a:ext cx="7633742" cy="3593591"/>
          </a:xfrm>
        </p:spPr>
        <p:txBody>
          <a:bodyPr>
            <a:normAutofit/>
          </a:bodyPr>
          <a:lstStyle/>
          <a:p>
            <a:r>
              <a:rPr sz="2800" dirty="0"/>
              <a:t>Camera, Microphone, GPS, Motion sensors, Face/Fingerprint ID.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If Your Phone Breaks?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/>
              <a:t>Would you lose photos, contacts, or school files?</a:t>
            </a:r>
          </a:p>
          <a:p>
            <a:r>
              <a:rPr sz="2800" dirty="0"/>
              <a:t>This is where backups matter.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a Backup?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8758" y="1739464"/>
            <a:ext cx="7633742" cy="3593591"/>
          </a:xfrm>
        </p:spPr>
        <p:txBody>
          <a:bodyPr>
            <a:normAutofit/>
          </a:bodyPr>
          <a:lstStyle/>
          <a:p>
            <a:r>
              <a:rPr sz="2800" dirty="0">
                <a:solidFill>
                  <a:srgbClr val="FF0000"/>
                </a:solidFill>
              </a:rPr>
              <a:t>A backup is a copy of your data stored somewhere else.</a:t>
            </a:r>
          </a:p>
          <a:p>
            <a:r>
              <a:rPr sz="2800" dirty="0"/>
              <a:t>Cloud backups protect your info.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Big Idea (Phone)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/>
              <a:t>Your phone creates and stores your digital life.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Internet Isn’t Magic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ISP - Internet Service Provider</a:t>
            </a:r>
          </a:p>
          <a:p>
            <a:r>
              <a:rPr dirty="0"/>
              <a:t>When you open an app, your phone connects to servers somewhere else.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AA12D-7BB8-0F36-9429-C09AF0178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336C-F878-808E-D51C-B7BB2C2E9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305" y="1396686"/>
            <a:ext cx="2430380" cy="406462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Warm-Up Activity: Tech in Your Life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40109-3DCD-7E2C-534C-13715FE9B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7614" y="1526033"/>
            <a:ext cx="4152298" cy="39352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2500" dirty="0"/>
          </a:p>
          <a:p>
            <a:pPr>
              <a:lnSpc>
                <a:spcPct val="90000"/>
              </a:lnSpc>
            </a:pPr>
            <a:r>
              <a:rPr lang="en-US" sz="2500" dirty="0"/>
              <a:t>Think about the technology you use every day: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500" dirty="0"/>
              <a:t>	• What’s the </a:t>
            </a:r>
            <a:r>
              <a:rPr lang="en-US" sz="2500" dirty="0">
                <a:solidFill>
                  <a:srgbClr val="FF0000"/>
                </a:solidFill>
              </a:rPr>
              <a:t>FIRST</a:t>
            </a:r>
            <a:r>
              <a:rPr lang="en-US" sz="2500" dirty="0"/>
              <a:t> device you used today?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500" dirty="0"/>
              <a:t>	• What device do you use the </a:t>
            </a:r>
            <a:r>
              <a:rPr lang="en-US" sz="2500" dirty="0">
                <a:solidFill>
                  <a:srgbClr val="FF0000"/>
                </a:solidFill>
              </a:rPr>
              <a:t>MOST</a:t>
            </a:r>
            <a:r>
              <a:rPr lang="en-US" sz="2500" dirty="0"/>
              <a:t>?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500" dirty="0"/>
              <a:t>	• Which device would be the </a:t>
            </a:r>
            <a:r>
              <a:rPr lang="en-US" sz="2500" dirty="0">
                <a:solidFill>
                  <a:srgbClr val="FF0000"/>
                </a:solidFill>
              </a:rPr>
              <a:t>HARDEST</a:t>
            </a:r>
            <a:r>
              <a:rPr lang="en-US" sz="2500" dirty="0"/>
              <a:t> to live without?</a:t>
            </a:r>
          </a:p>
        </p:txBody>
      </p:sp>
    </p:spTree>
    <p:extLst>
      <p:ext uri="{BB962C8B-B14F-4D97-AF65-F5344CB8AC3E}">
        <p14:creationId xmlns:p14="http://schemas.microsoft.com/office/powerpoint/2010/main" val="242001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a Server?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/>
              <a:t>A powerful computer that stores websites, runs apps, streams videos, and saves cloud data.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a Data Center?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WAN - Wide Area network</a:t>
            </a:r>
          </a:p>
          <a:p>
            <a:r>
              <a:rPr sz="2800" dirty="0"/>
              <a:t>A building full of servers with cooling, power backup, and network connections.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When You Use the Internet…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800" dirty="0"/>
              <a:t>Streaming, gaming, cloud storage, and online apps all use data centers.</a:t>
            </a:r>
            <a:endParaRPr lang="en-US" sz="2800" dirty="0"/>
          </a:p>
          <a:p>
            <a:r>
              <a:rPr lang="en-US" sz="2800" dirty="0"/>
              <a:t>Your phone connects through cables and </a:t>
            </a:r>
            <a:r>
              <a:rPr lang="en-US" sz="2800" dirty="0" err="1"/>
              <a:t>WiFi</a:t>
            </a:r>
            <a:r>
              <a:rPr lang="en-US" sz="2800" dirty="0"/>
              <a:t> or Cellular to data centers around the world.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Wrap-Up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/>
              <a:t>Cables move the data.</a:t>
            </a:r>
          </a:p>
          <a:p>
            <a:r>
              <a:rPr sz="2800" dirty="0"/>
              <a:t>Phones create the data.</a:t>
            </a:r>
          </a:p>
          <a:p>
            <a:r>
              <a:rPr sz="2800" dirty="0"/>
              <a:t>The Internet stores and shares the data.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CC776-DC9E-5810-D2B8-C172F50DB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 cables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A81E0C-72C1-B0C0-6E8D-456AFE1E5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451" y="1240221"/>
            <a:ext cx="8057929" cy="48347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FF7025-0F46-1F16-C6E3-D0D2A475BF23}"/>
              </a:ext>
            </a:extLst>
          </p:cNvPr>
          <p:cNvSpPr txBox="1"/>
          <p:nvPr/>
        </p:nvSpPr>
        <p:spPr>
          <a:xfrm>
            <a:off x="814552" y="6290949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www.submarinecablemap.com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93535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Why Cables Matter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8758" y="1487216"/>
            <a:ext cx="7633742" cy="3593591"/>
          </a:xfrm>
        </p:spPr>
        <p:txBody>
          <a:bodyPr>
            <a:normAutofit/>
          </a:bodyPr>
          <a:lstStyle/>
          <a:p>
            <a:r>
              <a:rPr sz="2400" dirty="0"/>
              <a:t>Cables carry:</a:t>
            </a:r>
          </a:p>
          <a:p>
            <a:pPr lvl="1"/>
            <a:r>
              <a:rPr sz="2400" dirty="0"/>
              <a:t>Power</a:t>
            </a:r>
          </a:p>
          <a:p>
            <a:pPr lvl="1"/>
            <a:r>
              <a:rPr sz="2400" dirty="0"/>
              <a:t>Data</a:t>
            </a:r>
          </a:p>
          <a:p>
            <a:pPr lvl="1"/>
            <a:r>
              <a:rPr sz="2400" dirty="0"/>
              <a:t>Video</a:t>
            </a:r>
          </a:p>
          <a:p>
            <a:pPr lvl="1"/>
            <a:r>
              <a:rPr sz="2400" dirty="0"/>
              <a:t>Sound</a:t>
            </a:r>
          </a:p>
          <a:p>
            <a:pPr lvl="1"/>
            <a:r>
              <a:rPr sz="2400" dirty="0"/>
              <a:t>Internet</a:t>
            </a:r>
          </a:p>
          <a:p>
            <a:pPr lvl="1"/>
            <a:r>
              <a:rPr sz="2400" dirty="0"/>
              <a:t>No cables = no technology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USB Cables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8758" y="1739465"/>
            <a:ext cx="7633742" cy="3593591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Universal Serial Bus</a:t>
            </a:r>
          </a:p>
          <a:p>
            <a:r>
              <a:rPr sz="2800" dirty="0"/>
              <a:t>Used for charging, transferring files, and connecting devices.</a:t>
            </a:r>
          </a:p>
          <a:p>
            <a:r>
              <a:rPr sz="2800" dirty="0"/>
              <a:t>USB-C works both directions and can carry power, data, and video.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HDMI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8758" y="1632204"/>
            <a:ext cx="7633742" cy="3593591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High-Definition Multimedia Interface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sz="2800" dirty="0"/>
              <a:t>Used for game consoles to TVs and laptops to monitors.</a:t>
            </a:r>
          </a:p>
          <a:p>
            <a:r>
              <a:rPr sz="2800" dirty="0"/>
              <a:t>Carries video and audio.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Fiber / </a:t>
            </a:r>
            <a:r>
              <a:rPr dirty="0"/>
              <a:t>Ethernet Cable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Fiber sends light or Fiber Optic</a:t>
            </a:r>
          </a:p>
          <a:p>
            <a:pPr marL="0" indent="0">
              <a:buNone/>
            </a:pPr>
            <a:endParaRPr lang="en-US" sz="2800" dirty="0"/>
          </a:p>
          <a:p>
            <a:r>
              <a:rPr sz="2800" dirty="0"/>
              <a:t>Used for wired internet.</a:t>
            </a:r>
          </a:p>
          <a:p>
            <a:r>
              <a:rPr sz="2800" dirty="0"/>
              <a:t>Faster and more stable than </a:t>
            </a:r>
            <a:r>
              <a:rPr sz="2800" dirty="0" err="1"/>
              <a:t>WiFi</a:t>
            </a:r>
            <a:r>
              <a:rPr sz="2800" dirty="0"/>
              <a:t>.</a:t>
            </a:r>
          </a:p>
          <a:p>
            <a:r>
              <a:rPr sz="2800" dirty="0"/>
              <a:t>Even </a:t>
            </a:r>
            <a:r>
              <a:rPr sz="2800" dirty="0" err="1"/>
              <a:t>WiFi</a:t>
            </a:r>
            <a:r>
              <a:rPr sz="2800" dirty="0"/>
              <a:t> routers use Ethernet behind the scenes.</a:t>
            </a:r>
            <a:endParaRPr lang="en-US" sz="2800" dirty="0"/>
          </a:p>
          <a:p>
            <a:endParaRPr lang="en-US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230295-9406-BF93-8F6C-28B36BB16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54DAC-84DD-10F5-3298-D9C2587E0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Coax</a:t>
            </a:r>
            <a:r>
              <a:rPr dirty="0"/>
              <a:t> Cable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F5B2B-0F90-196B-0A65-20A561C3F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758" y="1389893"/>
            <a:ext cx="7633742" cy="3593591"/>
          </a:xfrm>
        </p:spPr>
        <p:txBody>
          <a:bodyPr>
            <a:normAutofit/>
          </a:bodyPr>
          <a:lstStyle/>
          <a:p>
            <a:r>
              <a:rPr sz="2800" dirty="0"/>
              <a:t>Used for wired internet.</a:t>
            </a:r>
          </a:p>
          <a:p>
            <a:r>
              <a:rPr lang="en-US" sz="2800" dirty="0"/>
              <a:t>Hookups up modems / routers from Internet provider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835026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Big Idea (Cables)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8758" y="1632204"/>
            <a:ext cx="7633742" cy="3593591"/>
          </a:xfrm>
        </p:spPr>
        <p:txBody>
          <a:bodyPr>
            <a:normAutofit/>
          </a:bodyPr>
          <a:lstStyle/>
          <a:p>
            <a:r>
              <a:rPr sz="2800" dirty="0"/>
              <a:t>Cables are the roads that data travels on.</a:t>
            </a:r>
            <a:endParaRPr lang="en-US" sz="2800" dirty="0"/>
          </a:p>
          <a:p>
            <a:pPr lvl="1"/>
            <a:r>
              <a:rPr lang="en-US" sz="2800" dirty="0"/>
              <a:t>HDMI</a:t>
            </a:r>
          </a:p>
          <a:p>
            <a:pPr lvl="1"/>
            <a:r>
              <a:rPr lang="en-US" sz="2800" dirty="0"/>
              <a:t>Coax</a:t>
            </a:r>
          </a:p>
          <a:p>
            <a:pPr lvl="1"/>
            <a:r>
              <a:rPr lang="en-US" sz="2800" dirty="0"/>
              <a:t>Fiber</a:t>
            </a:r>
          </a:p>
          <a:p>
            <a:pPr lvl="1"/>
            <a:r>
              <a:rPr lang="en-US" sz="2800" dirty="0"/>
              <a:t>Ethernet</a:t>
            </a:r>
          </a:p>
          <a:p>
            <a:pPr lvl="1"/>
            <a:r>
              <a:rPr lang="en-US" sz="2800" dirty="0"/>
              <a:t>USB</a:t>
            </a:r>
          </a:p>
          <a:p>
            <a:pPr lvl="1"/>
            <a:endParaRPr sz="2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910</TotalTime>
  <Words>522</Words>
  <Application>Microsoft Macintosh PowerPoint</Application>
  <PresentationFormat>On-screen Show (4:3)</PresentationFormat>
  <Paragraphs>89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Gill Sans MT</vt:lpstr>
      <vt:lpstr>Impact</vt:lpstr>
      <vt:lpstr>Badge</vt:lpstr>
      <vt:lpstr>How Your Digital World Really Works</vt:lpstr>
      <vt:lpstr>Warm-Up Activity: Tech in Your Life</vt:lpstr>
      <vt:lpstr>Internet sea cables</vt:lpstr>
      <vt:lpstr>Why Cables Matter</vt:lpstr>
      <vt:lpstr>USB Cables</vt:lpstr>
      <vt:lpstr>HDMI</vt:lpstr>
      <vt:lpstr>Fiber / Ethernet Cable</vt:lpstr>
      <vt:lpstr>Coax Cable</vt:lpstr>
      <vt:lpstr>Big Idea (Cables)</vt:lpstr>
      <vt:lpstr>PowerPoint Presentation</vt:lpstr>
      <vt:lpstr>Your Phone Is a Tiny Computer</vt:lpstr>
      <vt:lpstr>CPU (The Brain)</vt:lpstr>
      <vt:lpstr>RAM (Short-Term Memory)</vt:lpstr>
      <vt:lpstr>Storage (Long-Term Memory)</vt:lpstr>
      <vt:lpstr>Sensors</vt:lpstr>
      <vt:lpstr>What If Your Phone Breaks?</vt:lpstr>
      <vt:lpstr>What Is a Backup?</vt:lpstr>
      <vt:lpstr>Big Idea (Phone)</vt:lpstr>
      <vt:lpstr>The Internet Isn’t Magic</vt:lpstr>
      <vt:lpstr>What Is a Server?</vt:lpstr>
      <vt:lpstr>What Is a Data Center?</vt:lpstr>
      <vt:lpstr>When You Use the Internet…</vt:lpstr>
      <vt:lpstr>Final Wrap-Up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Schofield</cp:lastModifiedBy>
  <cp:revision>8</cp:revision>
  <dcterms:created xsi:type="dcterms:W3CDTF">2013-01-27T09:14:16Z</dcterms:created>
  <dcterms:modified xsi:type="dcterms:W3CDTF">2026-01-26T21:06:33Z</dcterms:modified>
  <cp:category/>
</cp:coreProperties>
</file>

<file path=docProps/thumbnail.jpeg>
</file>